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30"/>
  </p:notesMasterIdLst>
  <p:sldIdLst>
    <p:sldId id="361" r:id="rId5"/>
    <p:sldId id="257" r:id="rId6"/>
    <p:sldId id="262" r:id="rId7"/>
    <p:sldId id="365" r:id="rId8"/>
    <p:sldId id="286" r:id="rId9"/>
    <p:sldId id="287" r:id="rId10"/>
    <p:sldId id="291" r:id="rId11"/>
    <p:sldId id="292" r:id="rId12"/>
    <p:sldId id="293" r:id="rId13"/>
    <p:sldId id="295" r:id="rId14"/>
    <p:sldId id="283" r:id="rId15"/>
    <p:sldId id="279" r:id="rId16"/>
    <p:sldId id="280" r:id="rId17"/>
    <p:sldId id="281" r:id="rId18"/>
    <p:sldId id="380" r:id="rId19"/>
    <p:sldId id="381" r:id="rId20"/>
    <p:sldId id="364" r:id="rId21"/>
    <p:sldId id="362" r:id="rId22"/>
    <p:sldId id="290" r:id="rId23"/>
    <p:sldId id="301" r:id="rId24"/>
    <p:sldId id="363" r:id="rId25"/>
    <p:sldId id="303" r:id="rId26"/>
    <p:sldId id="302" r:id="rId27"/>
    <p:sldId id="305" r:id="rId28"/>
    <p:sldId id="306" r:id="rId29"/>
  </p:sldIdLst>
  <p:sldSz cx="9144000" cy="5143500" type="screen16x9"/>
  <p:notesSz cx="6858000" cy="9144000"/>
  <p:embeddedFontLst>
    <p:embeddedFont>
      <p:font typeface="Anton" pitchFamily="2" charset="0"/>
      <p:regular r:id="rId31"/>
    </p:embeddedFont>
    <p:embeddedFont>
      <p:font typeface="DM Sans" pitchFamily="2" charset="0"/>
      <p:regular r:id="rId32"/>
      <p:bold r:id="rId33"/>
      <p:italic r:id="rId34"/>
      <p:boldItalic r:id="rId35"/>
    </p:embeddedFont>
    <p:embeddedFont>
      <p:font typeface="Helvetica Neue Ligh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b559d6c0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1b559d6c0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a:extLst>
            <a:ext uri="{FF2B5EF4-FFF2-40B4-BE49-F238E27FC236}">
              <a16:creationId xmlns:a16="http://schemas.microsoft.com/office/drawing/2014/main" id="{DC352C6B-6121-3D3D-170D-2634B7E4C1EC}"/>
            </a:ext>
          </a:extLst>
        </p:cNvPr>
        <p:cNvGrpSpPr/>
        <p:nvPr/>
      </p:nvGrpSpPr>
      <p:grpSpPr>
        <a:xfrm>
          <a:off x="0" y="0"/>
          <a:ext cx="0" cy="0"/>
          <a:chOff x="0" y="0"/>
          <a:chExt cx="0" cy="0"/>
        </a:xfrm>
      </p:grpSpPr>
      <p:sp>
        <p:nvSpPr>
          <p:cNvPr id="730" name="Google Shape;730;g124cbfe83dc_1_233:notes">
            <a:extLst>
              <a:ext uri="{FF2B5EF4-FFF2-40B4-BE49-F238E27FC236}">
                <a16:creationId xmlns:a16="http://schemas.microsoft.com/office/drawing/2014/main" id="{F2A4C141-F37E-2064-90C0-D2CF5E61E0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a:extLst>
              <a:ext uri="{FF2B5EF4-FFF2-40B4-BE49-F238E27FC236}">
                <a16:creationId xmlns:a16="http://schemas.microsoft.com/office/drawing/2014/main" id="{3BB1E128-C39E-6E44-29D4-7078B31160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extLst>
      <p:ext uri="{BB962C8B-B14F-4D97-AF65-F5344CB8AC3E}">
        <p14:creationId xmlns:p14="http://schemas.microsoft.com/office/powerpoint/2010/main" val="500669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267f3579e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Usar para Actividades en clase.</a:t>
            </a:r>
            <a:endParaRPr dirty="0">
              <a:latin typeface="DM Sans"/>
              <a:ea typeface="DM Sans"/>
              <a:cs typeface="DM Sans"/>
              <a:sym typeface="DM Sans"/>
            </a:endParaRPr>
          </a:p>
        </p:txBody>
      </p:sp>
    </p:spTree>
    <p:extLst>
      <p:ext uri="{BB962C8B-B14F-4D97-AF65-F5344CB8AC3E}">
        <p14:creationId xmlns:p14="http://schemas.microsoft.com/office/powerpoint/2010/main" val="2862739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267f3579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45116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a:extLst>
            <a:ext uri="{FF2B5EF4-FFF2-40B4-BE49-F238E27FC236}">
              <a16:creationId xmlns:a16="http://schemas.microsoft.com/office/drawing/2014/main" id="{DE2070C3-FF3C-84BA-A306-CADB0DC974FC}"/>
            </a:ext>
          </a:extLst>
        </p:cNvPr>
        <p:cNvGrpSpPr/>
        <p:nvPr/>
      </p:nvGrpSpPr>
      <p:grpSpPr>
        <a:xfrm>
          <a:off x="0" y="0"/>
          <a:ext cx="0" cy="0"/>
          <a:chOff x="0" y="0"/>
          <a:chExt cx="0" cy="0"/>
        </a:xfrm>
      </p:grpSpPr>
      <p:sp>
        <p:nvSpPr>
          <p:cNvPr id="739" name="Google Shape;739;g124cbfe83dc_1_229:notes">
            <a:extLst>
              <a:ext uri="{FF2B5EF4-FFF2-40B4-BE49-F238E27FC236}">
                <a16:creationId xmlns:a16="http://schemas.microsoft.com/office/drawing/2014/main" id="{A47D1F52-8A9D-931D-CB66-0D97FA708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a:extLst>
              <a:ext uri="{FF2B5EF4-FFF2-40B4-BE49-F238E27FC236}">
                <a16:creationId xmlns:a16="http://schemas.microsoft.com/office/drawing/2014/main" id="{F1F772A5-03B2-D0B9-84F1-0C74C7F6A1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4028610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DAF7FDED-D404-23C7-71A3-D4FBE8F3D806}"/>
            </a:ext>
          </a:extLst>
        </p:cNvPr>
        <p:cNvGrpSpPr/>
        <p:nvPr/>
      </p:nvGrpSpPr>
      <p:grpSpPr>
        <a:xfrm>
          <a:off x="0" y="0"/>
          <a:ext cx="0" cy="0"/>
          <a:chOff x="0" y="0"/>
          <a:chExt cx="0" cy="0"/>
        </a:xfrm>
      </p:grpSpPr>
      <p:sp>
        <p:nvSpPr>
          <p:cNvPr id="780" name="Google Shape;780;g12671ed7bcf_0_40:notes">
            <a:extLst>
              <a:ext uri="{FF2B5EF4-FFF2-40B4-BE49-F238E27FC236}">
                <a16:creationId xmlns:a16="http://schemas.microsoft.com/office/drawing/2014/main" id="{DC90995D-1FED-159F-E968-556B857D1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1ed7bcf_0_40:notes">
            <a:extLst>
              <a:ext uri="{FF2B5EF4-FFF2-40B4-BE49-F238E27FC236}">
                <a16:creationId xmlns:a16="http://schemas.microsoft.com/office/drawing/2014/main" id="{3FED29A9-5A50-7272-6581-2DFA24EA89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15409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6999CA1E-D370-5E6C-23F3-3D41AF52CA8E}"/>
            </a:ext>
          </a:extLst>
        </p:cNvPr>
        <p:cNvGrpSpPr/>
        <p:nvPr/>
      </p:nvGrpSpPr>
      <p:grpSpPr>
        <a:xfrm>
          <a:off x="0" y="0"/>
          <a:ext cx="0" cy="0"/>
          <a:chOff x="0" y="0"/>
          <a:chExt cx="0" cy="0"/>
        </a:xfrm>
      </p:grpSpPr>
      <p:sp>
        <p:nvSpPr>
          <p:cNvPr id="790" name="Google Shape;790;g12671ed7bcf_0_49:notes">
            <a:extLst>
              <a:ext uri="{FF2B5EF4-FFF2-40B4-BE49-F238E27FC236}">
                <a16:creationId xmlns:a16="http://schemas.microsoft.com/office/drawing/2014/main" id="{84BD25A5-70C2-A0BB-1C0B-2F381D535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2671ed7bcf_0_49:notes">
            <a:extLst>
              <a:ext uri="{FF2B5EF4-FFF2-40B4-BE49-F238E27FC236}">
                <a16:creationId xmlns:a16="http://schemas.microsoft.com/office/drawing/2014/main" id="{7DA8517F-A87F-292B-BA91-C1E2972E2D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34634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671ed7bc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671ed7b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67f3578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a:extLst>
            <a:ext uri="{FF2B5EF4-FFF2-40B4-BE49-F238E27FC236}">
              <a16:creationId xmlns:a16="http://schemas.microsoft.com/office/drawing/2014/main" id="{396E579E-287D-B85B-C921-946436BC0F9F}"/>
            </a:ext>
          </a:extLst>
        </p:cNvPr>
        <p:cNvGrpSpPr/>
        <p:nvPr/>
      </p:nvGrpSpPr>
      <p:grpSpPr>
        <a:xfrm>
          <a:off x="0" y="0"/>
          <a:ext cx="0" cy="0"/>
          <a:chOff x="0" y="0"/>
          <a:chExt cx="0" cy="0"/>
        </a:xfrm>
      </p:grpSpPr>
      <p:sp>
        <p:nvSpPr>
          <p:cNvPr id="786" name="Google Shape;786;g11b559d6c06_1_22:notes">
            <a:extLst>
              <a:ext uri="{FF2B5EF4-FFF2-40B4-BE49-F238E27FC236}">
                <a16:creationId xmlns:a16="http://schemas.microsoft.com/office/drawing/2014/main" id="{2849A923-03B1-FD3D-20BE-4BD0283C8B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b559d6c06_1_22:notes">
            <a:extLst>
              <a:ext uri="{FF2B5EF4-FFF2-40B4-BE49-F238E27FC236}">
                <a16:creationId xmlns:a16="http://schemas.microsoft.com/office/drawing/2014/main" id="{A8E696E4-AEAC-8600-8D60-64E30ECBF8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192586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24cbfe83dc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24cbfe83dc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24cbfe83dc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124cbfe83dc_1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b559d6c06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b559d6c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24cbfe83dc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124cbfe83dc_1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24cbfe83dc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124cbfe83dc_1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4130234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4.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7" r:id="rId6"/>
    <p:sldLayoutId id="2147483718" r:id="rId7"/>
    <p:sldLayoutId id="2147483719" r:id="rId8"/>
    <p:sldLayoutId id="214748372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1" r:id="rId5"/>
    <p:sldLayoutId id="2147483792" r:id="rId6"/>
    <p:sldLayoutId id="2147483794" r:id="rId7"/>
    <p:sldLayoutId id="2147483796" r:id="rId8"/>
    <p:sldLayoutId id="214748380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9.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02</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95"/>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operador nullish y variables privadas</a:t>
            </a:r>
            <a:endParaRPr sz="3500" b="1">
              <a:solidFill>
                <a:schemeClr val="lt1"/>
              </a:solidFill>
              <a:latin typeface="DM Sans"/>
              <a:ea typeface="DM Sans"/>
              <a:cs typeface="DM Sans"/>
              <a:sym typeface="DM Sans"/>
            </a:endParaRPr>
          </a:p>
        </p:txBody>
      </p:sp>
      <p:sp>
        <p:nvSpPr>
          <p:cNvPr id="819" name="Google Shape;819;p195"/>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820" name="Google Shape;820;p195"/>
          <p:cNvPicPr preferRelativeResize="0"/>
          <p:nvPr/>
        </p:nvPicPr>
        <p:blipFill>
          <a:blip r:embed="rId3">
            <a:alphaModFix/>
          </a:blip>
          <a:stretch>
            <a:fillRect/>
          </a:stretch>
        </p:blipFill>
        <p:spPr>
          <a:xfrm>
            <a:off x="1359987" y="1381300"/>
            <a:ext cx="6419276" cy="3496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2">
          <a:extLst>
            <a:ext uri="{FF2B5EF4-FFF2-40B4-BE49-F238E27FC236}">
              <a16:creationId xmlns:a16="http://schemas.microsoft.com/office/drawing/2014/main" id="{08928C3B-24F3-CFE0-21FF-7C3CEB9046DE}"/>
            </a:ext>
          </a:extLst>
        </p:cNvPr>
        <p:cNvGrpSpPr/>
        <p:nvPr/>
      </p:nvGrpSpPr>
      <p:grpSpPr>
        <a:xfrm>
          <a:off x="0" y="0"/>
          <a:ext cx="0" cy="0"/>
          <a:chOff x="0" y="0"/>
          <a:chExt cx="0" cy="0"/>
        </a:xfrm>
      </p:grpSpPr>
      <p:grpSp>
        <p:nvGrpSpPr>
          <p:cNvPr id="733" name="Google Shape;733;p183">
            <a:extLst>
              <a:ext uri="{FF2B5EF4-FFF2-40B4-BE49-F238E27FC236}">
                <a16:creationId xmlns:a16="http://schemas.microsoft.com/office/drawing/2014/main" id="{963220AC-1875-2369-7F3E-E9C6D3942018}"/>
              </a:ext>
            </a:extLst>
          </p:cNvPr>
          <p:cNvGrpSpPr/>
          <p:nvPr/>
        </p:nvGrpSpPr>
        <p:grpSpPr>
          <a:xfrm>
            <a:off x="473371" y="619433"/>
            <a:ext cx="738905" cy="738905"/>
            <a:chOff x="575612" y="1950748"/>
            <a:chExt cx="431100" cy="431100"/>
          </a:xfrm>
        </p:grpSpPr>
        <p:sp>
          <p:nvSpPr>
            <p:cNvPr id="734" name="Google Shape;734;p183">
              <a:extLst>
                <a:ext uri="{FF2B5EF4-FFF2-40B4-BE49-F238E27FC236}">
                  <a16:creationId xmlns:a16="http://schemas.microsoft.com/office/drawing/2014/main" id="{18F71AED-FC4C-749A-04AE-1B4651700B5D}"/>
                </a:ext>
              </a:extLst>
            </p:cNvPr>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83" title="ícono para pensar">
              <a:extLst>
                <a:ext uri="{FF2B5EF4-FFF2-40B4-BE49-F238E27FC236}">
                  <a16:creationId xmlns:a16="http://schemas.microsoft.com/office/drawing/2014/main" id="{5595AF05-F9EB-9CF3-ADFA-3926256D5099}"/>
                </a:ext>
              </a:extLst>
            </p:cNvP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a:extLst>
              <a:ext uri="{FF2B5EF4-FFF2-40B4-BE49-F238E27FC236}">
                <a16:creationId xmlns:a16="http://schemas.microsoft.com/office/drawing/2014/main" id="{A21DAD3D-783C-4988-98BD-7241425CBCDF}"/>
              </a:ext>
            </a:extLst>
          </p:cNvPr>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737" name="Google Shape;737;p183">
            <a:extLst>
              <a:ext uri="{FF2B5EF4-FFF2-40B4-BE49-F238E27FC236}">
                <a16:creationId xmlns:a16="http://schemas.microsoft.com/office/drawing/2014/main" id="{79CE7E8F-71EE-FB4B-4D0E-A587FB6DAFB9}"/>
              </a:ext>
            </a:extLst>
          </p:cNvPr>
          <p:cNvSpPr txBox="1"/>
          <p:nvPr/>
        </p:nvSpPr>
        <p:spPr>
          <a:xfrm>
            <a:off x="473350" y="1626100"/>
            <a:ext cx="77199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41508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grpSp>
        <p:nvGrpSpPr>
          <p:cNvPr id="596" name="Google Shape;596;p158"/>
          <p:cNvGrpSpPr/>
          <p:nvPr/>
        </p:nvGrpSpPr>
        <p:grpSpPr>
          <a:xfrm>
            <a:off x="4202556" y="994173"/>
            <a:ext cx="738900" cy="738900"/>
            <a:chOff x="974706" y="2467173"/>
            <a:chExt cx="738900" cy="738900"/>
          </a:xfrm>
        </p:grpSpPr>
        <p:sp>
          <p:nvSpPr>
            <p:cNvPr id="597" name="Google Shape;597;p1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8" name="Google Shape;598;p15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99" name="Google Shape;599;p158"/>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highlight>
                <a:srgbClr val="EAFF6A"/>
              </a:highlight>
              <a:latin typeface="DM Sans"/>
              <a:ea typeface="DM Sans"/>
              <a:cs typeface="DM Sans"/>
              <a:sym typeface="DM Sans"/>
            </a:endParaRPr>
          </a:p>
        </p:txBody>
      </p:sp>
      <p:sp>
        <p:nvSpPr>
          <p:cNvPr id="600" name="Google Shape;600;p158"/>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dirty="0">
                <a:solidFill>
                  <a:srgbClr val="83AEFB"/>
                </a:solidFill>
                <a:latin typeface="DM Sans"/>
                <a:ea typeface="DM Sans"/>
                <a:cs typeface="DM Sans"/>
                <a:sym typeface="DM Sans"/>
              </a:rPr>
              <a:t>Duración: </a:t>
            </a:r>
            <a:r>
              <a:rPr lang="es" sz="2000" b="1" dirty="0">
                <a:solidFill>
                  <a:srgbClr val="83AEFB"/>
                </a:solidFill>
                <a:latin typeface="DM Sans"/>
                <a:ea typeface="DM Sans"/>
                <a:cs typeface="DM Sans"/>
                <a:sym typeface="DM Sans"/>
              </a:rPr>
              <a:t>10 min</a:t>
            </a:r>
            <a:endParaRPr sz="2000" b="1" i="0" u="none" strike="noStrike" cap="none" dirty="0">
              <a:solidFill>
                <a:srgbClr val="83AEFB"/>
              </a:solidFill>
              <a:latin typeface="DM Sans"/>
              <a:ea typeface="DM Sans"/>
              <a:cs typeface="DM Sans"/>
              <a:sym typeface="DM Sans"/>
            </a:endParaRPr>
          </a:p>
        </p:txBody>
      </p:sp>
      <p:sp>
        <p:nvSpPr>
          <p:cNvPr id="601" name="Google Shape;601;p158"/>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dirty="0">
                <a:solidFill>
                  <a:srgbClr val="999999"/>
                </a:solidFill>
                <a:latin typeface="DM Sans"/>
                <a:ea typeface="DM Sans"/>
                <a:cs typeface="DM Sans"/>
                <a:sym typeface="DM Sans"/>
              </a:rPr>
              <a:t>Actividad de repaso para fortalecer conceptos de node y javascript</a:t>
            </a:r>
            <a:endParaRPr sz="2000" b="0" i="0" u="none" strike="noStrike" cap="none" dirty="0">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29666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grpSp>
        <p:nvGrpSpPr>
          <p:cNvPr id="606" name="Google Shape;606;p159"/>
          <p:cNvGrpSpPr/>
          <p:nvPr/>
        </p:nvGrpSpPr>
        <p:grpSpPr>
          <a:xfrm>
            <a:off x="457347" y="424337"/>
            <a:ext cx="431074" cy="431074"/>
            <a:chOff x="974706" y="2467173"/>
            <a:chExt cx="738900" cy="738900"/>
          </a:xfrm>
        </p:grpSpPr>
        <p:sp>
          <p:nvSpPr>
            <p:cNvPr id="607" name="Google Shape;607;p1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8" name="Google Shape;608;p1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9" name="Google Shape;609;p159"/>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latin typeface="DM Sans"/>
              <a:ea typeface="DM Sans"/>
              <a:cs typeface="DM Sans"/>
              <a:sym typeface="DM Sans"/>
            </a:endParaRPr>
          </a:p>
        </p:txBody>
      </p:sp>
      <p:pic>
        <p:nvPicPr>
          <p:cNvPr id="610" name="Google Shape;610;p15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11" name="Google Shape;611;p159"/>
          <p:cNvSpPr txBox="1"/>
          <p:nvPr/>
        </p:nvSpPr>
        <p:spPr>
          <a:xfrm>
            <a:off x="549525" y="2480625"/>
            <a:ext cx="7566900" cy="1223382"/>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proyecto de node que genere 10000 números aleatorios en un rango de 1 a 20.</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objeto </a:t>
            </a:r>
            <a:r>
              <a:rPr lang="es" sz="1350" dirty="0">
                <a:solidFill>
                  <a:schemeClr val="dk1"/>
                </a:solidFill>
                <a:highlight>
                  <a:schemeClr val="lt1"/>
                </a:highlight>
                <a:latin typeface="DM Sans"/>
                <a:ea typeface="DM Sans"/>
                <a:cs typeface="DM Sans"/>
                <a:sym typeface="DM Sans"/>
              </a:rPr>
              <a:t>cuyas claves sean los números generados y el valor asociado a cada clave será la cantidad de veces que salió dicho número. Representar por consola los resultados.</a:t>
            </a:r>
            <a:endParaRPr sz="1350" dirty="0">
              <a:latin typeface="DM Sans"/>
              <a:ea typeface="DM Sans"/>
              <a:cs typeface="DM Sans"/>
              <a:sym typeface="DM Sans"/>
            </a:endParaRPr>
          </a:p>
        </p:txBody>
      </p:sp>
      <p:sp>
        <p:nvSpPr>
          <p:cNvPr id="612" name="Google Shape;612;p15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dirty="0">
                <a:solidFill>
                  <a:schemeClr val="dk1"/>
                </a:solidFill>
                <a:latin typeface="DM Sans"/>
                <a:ea typeface="DM Sans"/>
                <a:cs typeface="DM Sans"/>
                <a:sym typeface="DM Sans"/>
              </a:rPr>
              <a:t>ACTIVIDAD EN CLASE</a:t>
            </a:r>
            <a:endParaRPr sz="1400" b="0" i="0" u="none" strike="noStrike" cap="none"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72078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a:extLst>
            <a:ext uri="{FF2B5EF4-FFF2-40B4-BE49-F238E27FC236}">
              <a16:creationId xmlns:a16="http://schemas.microsoft.com/office/drawing/2014/main" id="{484E1EA4-1484-CB0C-FDD2-B529E5CDA4BE}"/>
            </a:ext>
          </a:extLst>
        </p:cNvPr>
        <p:cNvGrpSpPr/>
        <p:nvPr/>
      </p:nvGrpSpPr>
      <p:grpSpPr>
        <a:xfrm>
          <a:off x="0" y="0"/>
          <a:ext cx="0" cy="0"/>
          <a:chOff x="0" y="0"/>
          <a:chExt cx="0" cy="0"/>
        </a:xfrm>
      </p:grpSpPr>
      <p:sp>
        <p:nvSpPr>
          <p:cNvPr id="742" name="Google Shape;742;p184">
            <a:extLst>
              <a:ext uri="{FF2B5EF4-FFF2-40B4-BE49-F238E27FC236}">
                <a16:creationId xmlns:a16="http://schemas.microsoft.com/office/drawing/2014/main" id="{78278D4F-E6BE-4EBD-C53F-CE93934AAA37}"/>
              </a:ext>
            </a:extLst>
          </p:cNvPr>
          <p:cNvSpPr txBox="1"/>
          <p:nvPr/>
        </p:nvSpPr>
        <p:spPr>
          <a:xfrm>
            <a:off x="1461288" y="1648200"/>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Ejercitación Archivos </a:t>
            </a:r>
            <a:r>
              <a:rPr lang="es" sz="4000" b="1" dirty="0">
                <a:solidFill>
                  <a:schemeClr val="accent4"/>
                </a:solidFill>
                <a:latin typeface="DM Sans"/>
                <a:ea typeface="DM Sans"/>
                <a:cs typeface="DM Sans"/>
                <a:sym typeface="DM Sans"/>
              </a:rPr>
              <a:t>dependencia fs</a:t>
            </a:r>
            <a:endParaRPr sz="4000" b="1" i="0" u="none" strike="noStrike" cap="none" dirty="0">
              <a:solidFill>
                <a:schemeClr val="accent4"/>
              </a:solidFill>
              <a:latin typeface="DM Sans"/>
              <a:ea typeface="DM Sans"/>
              <a:cs typeface="DM Sans"/>
              <a:sym typeface="DM Sans"/>
            </a:endParaRPr>
          </a:p>
        </p:txBody>
      </p:sp>
    </p:spTree>
    <p:extLst>
      <p:ext uri="{BB962C8B-B14F-4D97-AF65-F5344CB8AC3E}">
        <p14:creationId xmlns:p14="http://schemas.microsoft.com/office/powerpoint/2010/main" val="188947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2">
          <a:extLst>
            <a:ext uri="{FF2B5EF4-FFF2-40B4-BE49-F238E27FC236}">
              <a16:creationId xmlns:a16="http://schemas.microsoft.com/office/drawing/2014/main" id="{A5A15221-AD08-72E2-9167-E1B7A879945B}"/>
            </a:ext>
          </a:extLst>
        </p:cNvPr>
        <p:cNvGrpSpPr/>
        <p:nvPr/>
      </p:nvGrpSpPr>
      <p:grpSpPr>
        <a:xfrm>
          <a:off x="0" y="0"/>
          <a:ext cx="0" cy="0"/>
          <a:chOff x="0" y="0"/>
          <a:chExt cx="0" cy="0"/>
        </a:xfrm>
      </p:grpSpPr>
      <p:grpSp>
        <p:nvGrpSpPr>
          <p:cNvPr id="783" name="Google Shape;783;p192">
            <a:extLst>
              <a:ext uri="{FF2B5EF4-FFF2-40B4-BE49-F238E27FC236}">
                <a16:creationId xmlns:a16="http://schemas.microsoft.com/office/drawing/2014/main" id="{F29D24E7-0813-831F-3491-D6C542C043BE}"/>
              </a:ext>
            </a:extLst>
          </p:cNvPr>
          <p:cNvGrpSpPr/>
          <p:nvPr/>
        </p:nvGrpSpPr>
        <p:grpSpPr>
          <a:xfrm>
            <a:off x="4202556" y="994173"/>
            <a:ext cx="738900" cy="738900"/>
            <a:chOff x="974706" y="2467173"/>
            <a:chExt cx="738900" cy="738900"/>
          </a:xfrm>
        </p:grpSpPr>
        <p:sp>
          <p:nvSpPr>
            <p:cNvPr id="784" name="Google Shape;784;p192">
              <a:extLst>
                <a:ext uri="{FF2B5EF4-FFF2-40B4-BE49-F238E27FC236}">
                  <a16:creationId xmlns:a16="http://schemas.microsoft.com/office/drawing/2014/main" id="{E7BD7A76-9B06-028A-8C8B-6F8930990327}"/>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5" name="Google Shape;785;p192" title="ícono de actividad en clase">
              <a:extLst>
                <a:ext uri="{FF2B5EF4-FFF2-40B4-BE49-F238E27FC236}">
                  <a16:creationId xmlns:a16="http://schemas.microsoft.com/office/drawing/2014/main" id="{055BF83E-B7F0-2AF0-2FA6-8E947CB2315D}"/>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6" name="Google Shape;786;p192">
            <a:extLst>
              <a:ext uri="{FF2B5EF4-FFF2-40B4-BE49-F238E27FC236}">
                <a16:creationId xmlns:a16="http://schemas.microsoft.com/office/drawing/2014/main" id="{2C9E064D-89BD-7355-9261-5647CF2D4CCF}"/>
              </a:ext>
            </a:extLst>
          </p:cNvPr>
          <p:cNvSpPr txBox="1"/>
          <p:nvPr/>
        </p:nvSpPr>
        <p:spPr>
          <a:xfrm>
            <a:off x="1461300" y="2208625"/>
            <a:ext cx="609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highlight>
                <a:srgbClr val="EAFF6A"/>
              </a:highlight>
              <a:latin typeface="DM Sans"/>
              <a:ea typeface="DM Sans"/>
              <a:cs typeface="DM Sans"/>
              <a:sym typeface="DM Sans"/>
            </a:endParaRPr>
          </a:p>
        </p:txBody>
      </p:sp>
      <p:sp>
        <p:nvSpPr>
          <p:cNvPr id="787" name="Google Shape;787;p192">
            <a:extLst>
              <a:ext uri="{FF2B5EF4-FFF2-40B4-BE49-F238E27FC236}">
                <a16:creationId xmlns:a16="http://schemas.microsoft.com/office/drawing/2014/main" id="{D066EDA6-7116-8E39-8D17-82C367BD4157}"/>
              </a:ext>
            </a:extLst>
          </p:cNvPr>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 min</a:t>
            </a:r>
            <a:endParaRPr sz="2000" b="1" i="0" u="none" strike="noStrike" cap="none">
              <a:solidFill>
                <a:srgbClr val="83AEFB"/>
              </a:solidFill>
              <a:latin typeface="DM Sans"/>
              <a:ea typeface="DM Sans"/>
              <a:cs typeface="DM Sans"/>
              <a:sym typeface="DM Sans"/>
            </a:endParaRPr>
          </a:p>
        </p:txBody>
      </p:sp>
      <p:sp>
        <p:nvSpPr>
          <p:cNvPr id="788" name="Google Shape;788;p192">
            <a:extLst>
              <a:ext uri="{FF2B5EF4-FFF2-40B4-BE49-F238E27FC236}">
                <a16:creationId xmlns:a16="http://schemas.microsoft.com/office/drawing/2014/main" id="{71ADCA2C-F954-ABAA-71FA-1A1B46637E71}"/>
              </a:ext>
            </a:extLst>
          </p:cNvPr>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264521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2">
          <a:extLst>
            <a:ext uri="{FF2B5EF4-FFF2-40B4-BE49-F238E27FC236}">
              <a16:creationId xmlns:a16="http://schemas.microsoft.com/office/drawing/2014/main" id="{D9B56786-8484-2F77-DA18-F89D74CDDA79}"/>
            </a:ext>
          </a:extLst>
        </p:cNvPr>
        <p:cNvGrpSpPr/>
        <p:nvPr/>
      </p:nvGrpSpPr>
      <p:grpSpPr>
        <a:xfrm>
          <a:off x="0" y="0"/>
          <a:ext cx="0" cy="0"/>
          <a:chOff x="0" y="0"/>
          <a:chExt cx="0" cy="0"/>
        </a:xfrm>
      </p:grpSpPr>
      <p:grpSp>
        <p:nvGrpSpPr>
          <p:cNvPr id="793" name="Google Shape;793;p193">
            <a:extLst>
              <a:ext uri="{FF2B5EF4-FFF2-40B4-BE49-F238E27FC236}">
                <a16:creationId xmlns:a16="http://schemas.microsoft.com/office/drawing/2014/main" id="{144D3D9E-0E65-51B4-85E8-8AE9A8389304}"/>
              </a:ext>
            </a:extLst>
          </p:cNvPr>
          <p:cNvGrpSpPr/>
          <p:nvPr/>
        </p:nvGrpSpPr>
        <p:grpSpPr>
          <a:xfrm>
            <a:off x="457347" y="468298"/>
            <a:ext cx="431074" cy="431074"/>
            <a:chOff x="974706" y="2467173"/>
            <a:chExt cx="738900" cy="738900"/>
          </a:xfrm>
        </p:grpSpPr>
        <p:sp>
          <p:nvSpPr>
            <p:cNvPr id="794" name="Google Shape;794;p193">
              <a:extLst>
                <a:ext uri="{FF2B5EF4-FFF2-40B4-BE49-F238E27FC236}">
                  <a16:creationId xmlns:a16="http://schemas.microsoft.com/office/drawing/2014/main" id="{5FC76FED-2457-BF47-2864-90E3119EBF61}"/>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193" title="ícono de actividad en clase">
              <a:extLst>
                <a:ext uri="{FF2B5EF4-FFF2-40B4-BE49-F238E27FC236}">
                  <a16:creationId xmlns:a16="http://schemas.microsoft.com/office/drawing/2014/main" id="{A6DEFDF0-298C-DF57-45E2-6DCFE528A6B7}"/>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6" name="Google Shape;796;p193">
            <a:extLst>
              <a:ext uri="{FF2B5EF4-FFF2-40B4-BE49-F238E27FC236}">
                <a16:creationId xmlns:a16="http://schemas.microsoft.com/office/drawing/2014/main" id="{9D4BE74D-DA54-766A-F234-F1FE354ABA23}"/>
              </a:ext>
            </a:extLst>
          </p:cNvPr>
          <p:cNvSpPr txBox="1"/>
          <p:nvPr/>
        </p:nvSpPr>
        <p:spPr>
          <a:xfrm>
            <a:off x="501450" y="1081750"/>
            <a:ext cx="762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latin typeface="DM Sans"/>
              <a:ea typeface="DM Sans"/>
              <a:cs typeface="DM Sans"/>
              <a:sym typeface="DM Sans"/>
            </a:endParaRPr>
          </a:p>
        </p:txBody>
      </p:sp>
      <p:pic>
        <p:nvPicPr>
          <p:cNvPr id="797" name="Google Shape;797;p193">
            <a:extLst>
              <a:ext uri="{FF2B5EF4-FFF2-40B4-BE49-F238E27FC236}">
                <a16:creationId xmlns:a16="http://schemas.microsoft.com/office/drawing/2014/main" id="{5A767DCC-D127-747D-731F-D67DB596081D}"/>
              </a:ext>
            </a:extLst>
          </p:cNvPr>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98" name="Google Shape;798;p193">
            <a:extLst>
              <a:ext uri="{FF2B5EF4-FFF2-40B4-BE49-F238E27FC236}">
                <a16:creationId xmlns:a16="http://schemas.microsoft.com/office/drawing/2014/main" id="{8BC31001-A10B-1F21-3B97-CCC222021EEA}"/>
              </a:ext>
            </a:extLst>
          </p:cNvPr>
          <p:cNvSpPr txBox="1"/>
          <p:nvPr/>
        </p:nvSpPr>
        <p:spPr>
          <a:xfrm>
            <a:off x="549525" y="2253750"/>
            <a:ext cx="8082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799" name="Google Shape;799;p193">
            <a:extLst>
              <a:ext uri="{FF2B5EF4-FFF2-40B4-BE49-F238E27FC236}">
                <a16:creationId xmlns:a16="http://schemas.microsoft.com/office/drawing/2014/main" id="{D90414CD-F77F-19F5-4A42-6051DEB3D2E5}"/>
              </a:ext>
            </a:extLst>
          </p:cNvPr>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09851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204"/>
          <p:cNvGrpSpPr/>
          <p:nvPr/>
        </p:nvGrpSpPr>
        <p:grpSpPr>
          <a:xfrm>
            <a:off x="4202556" y="994173"/>
            <a:ext cx="738900" cy="7389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2" name="Google Shape;882;p204"/>
          <p:cNvSpPr txBox="1"/>
          <p:nvPr/>
        </p:nvSpPr>
        <p:spPr>
          <a:xfrm>
            <a:off x="1461300" y="2208625"/>
            <a:ext cx="6090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grpSp>
        <p:nvGrpSpPr>
          <p:cNvPr id="888" name="Google Shape;888;p205"/>
          <p:cNvGrpSpPr/>
          <p:nvPr/>
        </p:nvGrpSpPr>
        <p:grpSpPr>
          <a:xfrm>
            <a:off x="457347" y="468298"/>
            <a:ext cx="431074" cy="431074"/>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1" name="Google Shape;891;p205"/>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93" name="Google Shape;893;p205"/>
          <p:cNvSpPr txBox="1"/>
          <p:nvPr/>
        </p:nvSpPr>
        <p:spPr>
          <a:xfrm>
            <a:off x="530550" y="2455600"/>
            <a:ext cx="7755000" cy="2301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b="1" dirty="0">
                <a:solidFill>
                  <a:schemeClr val="dk1"/>
                </a:solidFill>
                <a:highlight>
                  <a:schemeClr val="lt1"/>
                </a:highlight>
                <a:latin typeface="DM Sans"/>
                <a:ea typeface="DM Sans"/>
                <a:cs typeface="DM Sans"/>
                <a:sym typeface="DM Sans"/>
              </a:rPr>
              <a:t>Escribir un programa ejecutable bajo node.js que realice las siguientes acciones:</a:t>
            </a:r>
            <a:endParaRPr b="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Abra una terminal en el directorio del archivo y ejecute la instrucción: </a:t>
            </a:r>
            <a:r>
              <a:rPr lang="es" i="1" dirty="0">
                <a:solidFill>
                  <a:schemeClr val="dk1"/>
                </a:solidFill>
                <a:highlight>
                  <a:schemeClr val="lt1"/>
                </a:highlight>
                <a:latin typeface="DM Sans"/>
                <a:ea typeface="DM Sans"/>
                <a:cs typeface="DM Sans"/>
                <a:sym typeface="DM Sans"/>
              </a:rPr>
              <a:t>npm init -y</a:t>
            </a:r>
            <a:r>
              <a:rPr lang="es" dirty="0">
                <a:solidFill>
                  <a:schemeClr val="dk1"/>
                </a:solidFill>
                <a:highlight>
                  <a:schemeClr val="lt1"/>
                </a:highlight>
                <a:latin typeface="DM Sans"/>
                <a:ea typeface="DM Sans"/>
                <a:cs typeface="DM Sans"/>
                <a:sym typeface="DM Sans"/>
              </a:rPr>
              <a:t>.</a:t>
            </a:r>
            <a:endParaRPr dirty="0">
              <a:solidFill>
                <a:schemeClr val="dk1"/>
              </a:solidFill>
              <a:highlight>
                <a:schemeClr val="lt1"/>
              </a:highlight>
              <a:latin typeface="DM Sans"/>
              <a:ea typeface="DM Sans"/>
              <a:cs typeface="DM Sans"/>
              <a:sym typeface="DM Sans"/>
            </a:endParaRPr>
          </a:p>
          <a:p>
            <a:pPr marL="914400" lvl="1"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Esto creará un archivo especial (lo veremos más adelante) de nombre </a:t>
            </a:r>
            <a:r>
              <a:rPr lang="es" i="1" dirty="0">
                <a:solidFill>
                  <a:schemeClr val="dk1"/>
                </a:solidFill>
                <a:highlight>
                  <a:schemeClr val="lt1"/>
                </a:highlight>
                <a:latin typeface="DM Sans"/>
                <a:ea typeface="DM Sans"/>
                <a:cs typeface="DM Sans"/>
                <a:sym typeface="DM Sans"/>
              </a:rPr>
              <a:t>package.json</a:t>
            </a:r>
            <a:endParaRPr i="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Lea el archivo </a:t>
            </a:r>
            <a:r>
              <a:rPr lang="es" i="1" dirty="0">
                <a:solidFill>
                  <a:schemeClr val="dk1"/>
                </a:solidFill>
                <a:highlight>
                  <a:schemeClr val="lt1"/>
                </a:highlight>
                <a:latin typeface="DM Sans"/>
                <a:ea typeface="DM Sans"/>
                <a:cs typeface="DM Sans"/>
                <a:sym typeface="DM Sans"/>
              </a:rPr>
              <a:t>package.json</a:t>
            </a:r>
            <a:r>
              <a:rPr lang="es" dirty="0">
                <a:solidFill>
                  <a:schemeClr val="dk1"/>
                </a:solidFill>
                <a:highlight>
                  <a:schemeClr val="lt1"/>
                </a:highlight>
                <a:latin typeface="DM Sans"/>
                <a:ea typeface="DM Sans"/>
                <a:cs typeface="DM Sans"/>
                <a:sym typeface="DM Sans"/>
              </a:rPr>
              <a:t> y declare un objeto con el siguiente formato y datos:</a:t>
            </a:r>
            <a:endParaRPr sz="1050" dirty="0">
              <a:solidFill>
                <a:srgbClr val="D4D4D4"/>
              </a:solidFill>
              <a:highlight>
                <a:srgbClr val="1E1E1E"/>
              </a:highlight>
              <a:latin typeface="DM Sans"/>
              <a:ea typeface="DM Sans"/>
              <a:cs typeface="DM Sans"/>
              <a:sym typeface="DM Sans"/>
            </a:endParaRPr>
          </a:p>
          <a:p>
            <a:pPr marL="0" lvl="0" indent="457200" algn="l" rtl="0">
              <a:lnSpc>
                <a:spcPct val="135714"/>
              </a:lnSpc>
              <a:spcBef>
                <a:spcPts val="0"/>
              </a:spcBef>
              <a:spcAft>
                <a:spcPts val="0"/>
              </a:spcAft>
              <a:buNone/>
            </a:pPr>
            <a:r>
              <a:rPr lang="es" sz="1050" dirty="0">
                <a:solidFill>
                  <a:srgbClr val="569CD6"/>
                </a:solidFill>
                <a:highlight>
                  <a:srgbClr val="1E1E1E"/>
                </a:highlight>
                <a:latin typeface="Courier New"/>
                <a:ea typeface="Courier New"/>
                <a:cs typeface="Courier New"/>
                <a:sym typeface="Courier New"/>
              </a:rPr>
              <a:t>const</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info</a:t>
            </a:r>
            <a:r>
              <a:rPr lang="es" sz="1050" dirty="0">
                <a:solidFill>
                  <a:srgbClr val="D4D4D4"/>
                </a:solidFill>
                <a:highlight>
                  <a:srgbClr val="1E1E1E"/>
                </a:highlight>
                <a:latin typeface="Courier New"/>
                <a:ea typeface="Courier New"/>
                <a:cs typeface="Courier New"/>
                <a:sym typeface="Courier New"/>
              </a:rPr>
              <a:t> = {</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contenidoStr:</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string</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contenidoObj:</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objeto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size:</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tamaño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bytes</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a:t>
            </a:r>
            <a:endParaRPr sz="1050" dirty="0">
              <a:latin typeface="DM Sans"/>
              <a:ea typeface="DM Sans"/>
              <a:cs typeface="DM Sans"/>
              <a:sym typeface="DM Sans"/>
            </a:endParaRPr>
          </a:p>
        </p:txBody>
      </p:sp>
      <p:sp>
        <p:nvSpPr>
          <p:cNvPr id="894" name="Google Shape;894;p20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grpSp>
        <p:nvGrpSpPr>
          <p:cNvPr id="899" name="Google Shape;899;p206"/>
          <p:cNvGrpSpPr/>
          <p:nvPr/>
        </p:nvGrpSpPr>
        <p:grpSpPr>
          <a:xfrm>
            <a:off x="457347" y="468298"/>
            <a:ext cx="431074" cy="431074"/>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03" name="Google Shape;903;p206"/>
          <p:cNvSpPr txBox="1"/>
          <p:nvPr/>
        </p:nvSpPr>
        <p:spPr>
          <a:xfrm>
            <a:off x="530550" y="2461200"/>
            <a:ext cx="8082900" cy="1693200"/>
          </a:xfrm>
          <a:prstGeom prst="rect">
            <a:avLst/>
          </a:prstGeom>
          <a:noFill/>
          <a:ln>
            <a:noFill/>
          </a:ln>
        </p:spPr>
        <p:txBody>
          <a:bodyPr spcFirstLastPara="1" wrap="square" lIns="91425" tIns="91425" rIns="91425" bIns="91425" anchor="t" anchorCtr="0">
            <a:spAutoFit/>
          </a:bodyPr>
          <a:lstStyle/>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905" name="Google Shape;905;p206"/>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02</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JavaScript</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1800" b="1" dirty="0">
                <a:solidFill>
                  <a:schemeClr val="lt1"/>
                </a:solidFill>
                <a:latin typeface="DM Sans"/>
                <a:ea typeface="DM Sans"/>
                <a:cs typeface="DM Sans"/>
                <a:sym typeface="DM Sans"/>
              </a:rPr>
              <a:t>y</a:t>
            </a: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fileSystem</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8">
          <a:extLst>
            <a:ext uri="{FF2B5EF4-FFF2-40B4-BE49-F238E27FC236}">
              <a16:creationId xmlns:a16="http://schemas.microsoft.com/office/drawing/2014/main" id="{DB467F8D-8A48-A93E-6B39-CD3819EEC7A1}"/>
            </a:ext>
          </a:extLst>
        </p:cNvPr>
        <p:cNvGrpSpPr/>
        <p:nvPr/>
      </p:nvGrpSpPr>
      <p:grpSpPr>
        <a:xfrm>
          <a:off x="0" y="0"/>
          <a:ext cx="0" cy="0"/>
          <a:chOff x="0" y="0"/>
          <a:chExt cx="0" cy="0"/>
        </a:xfrm>
      </p:grpSpPr>
      <p:sp>
        <p:nvSpPr>
          <p:cNvPr id="789" name="Google Shape;789;p191">
            <a:extLst>
              <a:ext uri="{FF2B5EF4-FFF2-40B4-BE49-F238E27FC236}">
                <a16:creationId xmlns:a16="http://schemas.microsoft.com/office/drawing/2014/main" id="{B5703293-141E-A21E-D2CA-947E02F0FBA4}"/>
              </a:ext>
            </a:extLst>
          </p:cNvPr>
          <p:cNvSpPr txBox="1"/>
          <p:nvPr/>
        </p:nvSpPr>
        <p:spPr>
          <a:xfrm>
            <a:off x="270475" y="367743"/>
            <a:ext cx="8598300" cy="669384"/>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dirty="0">
                <a:solidFill>
                  <a:schemeClr val="lt1"/>
                </a:solidFill>
                <a:latin typeface="DM Sans"/>
                <a:ea typeface="DM Sans"/>
                <a:cs typeface="DM Sans"/>
                <a:sym typeface="DM Sans"/>
              </a:rPr>
              <a:t>Ejemplo método reduce</a:t>
            </a:r>
            <a:endParaRPr sz="3500" b="1" dirty="0">
              <a:solidFill>
                <a:schemeClr val="lt1"/>
              </a:solidFill>
              <a:latin typeface="DM Sans"/>
              <a:ea typeface="DM Sans"/>
              <a:cs typeface="DM Sans"/>
              <a:sym typeface="DM Sans"/>
            </a:endParaRPr>
          </a:p>
        </p:txBody>
      </p:sp>
      <p:sp>
        <p:nvSpPr>
          <p:cNvPr id="790" name="Google Shape;790;p191">
            <a:extLst>
              <a:ext uri="{FF2B5EF4-FFF2-40B4-BE49-F238E27FC236}">
                <a16:creationId xmlns:a16="http://schemas.microsoft.com/office/drawing/2014/main" id="{2D5FACF9-5818-727E-3F47-B8BF60237453}"/>
              </a:ext>
            </a:extLst>
          </p:cNvPr>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3" name="Imagen 2">
            <a:extLst>
              <a:ext uri="{FF2B5EF4-FFF2-40B4-BE49-F238E27FC236}">
                <a16:creationId xmlns:a16="http://schemas.microsoft.com/office/drawing/2014/main" id="{8BB466BB-66F9-9ACD-F23F-4C50488F435C}"/>
              </a:ext>
            </a:extLst>
          </p:cNvPr>
          <p:cNvPicPr>
            <a:picLocks noChangeAspect="1"/>
          </p:cNvPicPr>
          <p:nvPr/>
        </p:nvPicPr>
        <p:blipFill>
          <a:blip r:embed="rId3"/>
          <a:stretch>
            <a:fillRect/>
          </a:stretch>
        </p:blipFill>
        <p:spPr>
          <a:xfrm>
            <a:off x="270475" y="1347975"/>
            <a:ext cx="6813311" cy="3285710"/>
          </a:xfrm>
          <a:prstGeom prst="rect">
            <a:avLst/>
          </a:prstGeom>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6D337998-C13A-2C9D-B59B-43AD0F3ADE26}"/>
              </a:ext>
            </a:extLst>
          </p:cNvPr>
          <p:cNvPicPr>
            <a:picLocks noChangeAspect="1"/>
          </p:cNvPicPr>
          <p:nvPr/>
        </p:nvPicPr>
        <p:blipFill>
          <a:blip r:embed="rId4"/>
          <a:stretch>
            <a:fillRect/>
          </a:stretch>
        </p:blipFill>
        <p:spPr>
          <a:xfrm>
            <a:off x="6255129" y="996901"/>
            <a:ext cx="2489604" cy="2173893"/>
          </a:xfrm>
          <a:prstGeom prst="rect">
            <a:avLst/>
          </a:prstGeom>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36492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8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ES10</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87"/>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760" name="Google Shape;760;p187"/>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61" name="Google Shape;761;p187"/>
          <p:cNvSpPr txBox="1"/>
          <p:nvPr/>
        </p:nvSpPr>
        <p:spPr>
          <a:xfrm>
            <a:off x="601050" y="1885788"/>
            <a:ext cx="49872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String.trim(): Remueve los espacios innecesarios en una cadena. Sirve para validar cadenas enviadas vacías o eliminar los espacios iniciales y finales.</a:t>
            </a:r>
            <a:endParaRPr sz="1350" b="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Array.flat():Remueve anidaciones internas en arrays para dejar un arreglo plano.</a:t>
            </a:r>
            <a:endParaRPr sz="1350" dirty="0">
              <a:latin typeface="DM Sans"/>
              <a:ea typeface="DM Sans"/>
              <a:cs typeface="DM Sans"/>
              <a:sym typeface="DM Sans"/>
            </a:endParaRPr>
          </a:p>
          <a:p>
            <a:pPr marL="457200" marR="0" lvl="0" indent="0" algn="l" rtl="0">
              <a:lnSpc>
                <a:spcPct val="100000"/>
              </a:lnSpc>
              <a:spcBef>
                <a:spcPts val="0"/>
              </a:spcBef>
              <a:spcAft>
                <a:spcPts val="0"/>
              </a:spcAft>
              <a:buNone/>
            </a:pPr>
            <a:endParaRPr sz="1350" b="1" dirty="0">
              <a:latin typeface="DM Sans"/>
              <a:ea typeface="DM Sans"/>
              <a:cs typeface="DM Sans"/>
              <a:sym typeface="DM Sans"/>
            </a:endParaRPr>
          </a:p>
        </p:txBody>
      </p:sp>
      <p:pic>
        <p:nvPicPr>
          <p:cNvPr id="762" name="Google Shape;762;p187"/>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91"/>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los métodos trim y flat</a:t>
            </a:r>
            <a:endParaRPr sz="3500" b="1">
              <a:solidFill>
                <a:schemeClr val="lt1"/>
              </a:solidFill>
              <a:latin typeface="DM Sans"/>
              <a:ea typeface="DM Sans"/>
              <a:cs typeface="DM Sans"/>
              <a:sym typeface="DM Sans"/>
            </a:endParaRPr>
          </a:p>
        </p:txBody>
      </p:sp>
      <p:sp>
        <p:nvSpPr>
          <p:cNvPr id="790" name="Google Shape;790;p191"/>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791" name="Google Shape;791;p191"/>
          <p:cNvPicPr preferRelativeResize="0"/>
          <p:nvPr/>
        </p:nvPicPr>
        <p:blipFill>
          <a:blip r:embed="rId3">
            <a:alphaModFix/>
          </a:blip>
          <a:stretch>
            <a:fillRect/>
          </a:stretch>
        </p:blipFill>
        <p:spPr>
          <a:xfrm>
            <a:off x="720734" y="1347975"/>
            <a:ext cx="8020280" cy="3249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92"/>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ES11</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93"/>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802" name="Google Shape;802;p193"/>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03" name="Google Shape;803;p193"/>
          <p:cNvSpPr txBox="1"/>
          <p:nvPr/>
        </p:nvSpPr>
        <p:spPr>
          <a:xfrm>
            <a:off x="601050" y="1885788"/>
            <a:ext cx="49872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Operador nullish. Sirve para poder colocar un valor por default a variables que podrían ser nulas o indefinidas. A diferencia del operador ||, éstas filtran “falseys”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Variables privadas dentro de las clases: esto permite que algunas variables no sean accesibles desde el entorno de instancia de una clase y sólo puedan ser utilizadas de manera interna.</a:t>
            </a:r>
            <a:endParaRPr sz="1350" b="1" dirty="0">
              <a:latin typeface="DM Sans"/>
              <a:ea typeface="DM Sans"/>
              <a:cs typeface="DM Sans"/>
              <a:sym typeface="DM Sans"/>
            </a:endParaRPr>
          </a:p>
        </p:txBody>
      </p:sp>
      <p:pic>
        <p:nvPicPr>
          <p:cNvPr id="804" name="Google Shape;804;p193"/>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2746</TotalTime>
  <Words>1176</Words>
  <Application>Microsoft Office PowerPoint</Application>
  <PresentationFormat>Presentación en pantalla (16:9)</PresentationFormat>
  <Paragraphs>117</Paragraphs>
  <Slides>25</Slides>
  <Notes>25</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25</vt:i4>
      </vt:variant>
    </vt:vector>
  </HeadingPairs>
  <TitlesOfParts>
    <vt:vector size="34" baseType="lpstr">
      <vt:lpstr>Courier New</vt:lpstr>
      <vt:lpstr>Arial</vt:lpstr>
      <vt:lpstr>Anton</vt:lpstr>
      <vt:lpstr>Helvetica Neue Light</vt:lpstr>
      <vt:lpstr>DM Sans</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36</cp:revision>
  <dcterms:modified xsi:type="dcterms:W3CDTF">2024-02-16T12:25:25Z</dcterms:modified>
</cp:coreProperties>
</file>